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Açılış slaydı. ÖNERİ: "Stres hayatımızın bir parçasıdır — onu yok edemeyiz, ama yönetmeyi öğrenebiliriz" mesajıyla başlayın. İş hayatında stresin kaçınılmaz olduğunu, bu dersin pratik başa çıkma yöntemlerine odaklandığını belirtin.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Slaydın sağ üst köşesine (beyin ikonunun altına) iş yerinde stresten bunalmış bir çalışanın siyah-beyaz siluet fotoğrafı veya yin-yang simgesi eklenebilir (temsili stres/denge dengesi). Kaynak önerisi: Unsplash 'workplace stress' veya Freepik royalty-free görseller.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Ders haritası. ÖNERİ: Öğrencilere dersin akışını gösterin. Hangi bölümün onlar için en ilgi çekici olduğunu sorun — katılımı artırır.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Genel bakış gridinin üstüne veya arka plana hafif, soluk bir beyin/zihin haritası (mind map) illüstrasyonu eklenebilir — dersin ana konularını görsel olarak bağlayan bir örümcek ağı şeması. Kaynak önerisi: Flaticon veya Noun Project üzerinden SVG mind map şablonu.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Tanım slaydı. ÖNERİ: "Başa çıkma" kavramının pasif değil, aktif bir süreç olduğunu vurgulayın. Öğrencilerden kendi hayatlarından örnek vermelerini isteyin.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Lazarus &amp; Folkman'ın (1984) Transaksiyonel Stres Modeli akış diyagramı: Stresör → Birincil Değerlendirme → İkincil Değerlendirme → Başa Çıkma → Sonuç. Bu diyagramı slaydın alt iki kartın yerine koyabilir ya da sağ tarafa küçük bir infografik olarak ekleyebilirsiniz. Kaynak önerisi: Lazarus &amp; Folkman 1984 orijinal model — kendi çiziminiz veya Wikipedia Commons'ta Creative Commons lisanslı versiyonu mevcut.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Başa çıkma amaçları. ÖNERİ: Bu iki strateji birbirini dışlamaz — bireyin duruma göre her ikisini de kullanabileceğini belirtin. Örnek: İş kaybı → problemi çöz (CV gönder) + duyguları yönet (destek al).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İki sütunun ortasına (turuncu 'VE' rozetinin altına) bir T-çizelgesi veya Venn diyagramı eklenebilir: sol daire Problem Odaklı, sağ daire Duygu Odaklı, kesişim alanında 'İkisini birlikte kullan' yazısı. Alternatif: İki farklı yüz ifadesi (düşünen + hisseden) ikonu yan yana.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 yönetimi unsurları. ÖNERİ: Her birini kısaca açıklayın. "Hangi unsuru hayatınızda uyguluyorsunuz?" sorusuyla sınıfı tartışmaya açın. İlaç tedavisinin son seçenek olduğunu vurgulayın.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Altı unsurun yerleştiği tekerlek/çark (wheel of coping) infografiki slaydın sağ yarısına eklenebilir. Her 'dilim' bir unsuru temsil eder, renk kodlaması mevcut kartlarla eşleştirilir. Kaynak önerisi: Canva 'wheel chart' şablonu veya Excel döner grafik.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Bireysel teknikler. ÖNERİ: "A-tipi davranış" kavramını tanımlayın (rekabetçi, sabırsız, zaman baskısına maruz kalan). Bu davranış tipinin kalp hastalığı ile ilişkisine değinin. Öğrencileri hangi kategoriye girdiklerini düşünmeye davet edin.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İki sütun başlığının üstüne ya da slaydın sağ köşesine, klasik 'Önleme Hiyerarşisi' üçgeni eklenebilir (Bilişsel → Terapötik → İlaç, yukarıdan aşağıya maliyet ve müdahale yoğunluğu artar). Alternatif: CBT (Bilişsel Davranışçı Terapi) oturumunu gösteren danışmanlık fotoğrafı.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Başa çıkmayı etkileyen faktörler. ÖNERİ: Aynı stresöre karşı farklı bireylerin neden farklı tepkiler gösterdiğini tartışın. Kişilik yapısı (A-tipi/B-tipi) ve sosyo-ekonomik düzeyin önemine odaklanın.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Slaydın ortasına veya arka plana 'Birey ↔ Stresör' etkileşim şeması: ortada bir insan silueti, soldan bireye ait faktörler, sağdan stresöre ait faktörler ok işaretleriyle gösterilir. Alternatif: Person-Environment Fit (PE Uyum) modeli diyagramı.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Başa çıkma yöntemleri. ÖNERİ: "Reframing" (yeniden çerçeveleme) üzerinde durun — aynı olayı farklı yorumlamak pratikte öğrenilebilir bir beceridir. Pratik egzersiz: Öğrencilerden bir negatif durumu olumlu yeniden çerçeveleyin deyin.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İnsan beyninin stilize çizimi üzerinde 'serotonin yolu' veya 'stres azaldığında aktive olan bölgeler' haritası eklenebilir — özellikle egzersiz ve meditasyonun prefrontal kortekse etkisini göstermek için etkili. Kaynak önerisi: NIH/NCI BioMedical Illustration açık lisanslı beyin görselleri.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Yanlış başa çıkma yöntemleri. ÖNERİ: Bu yöntemlerin neden "anlaşılır" ama "zararlı" olduğunu tartışın. Özellikle iş hayatında saldırganlık ve kaçınma davranışının iş kazaları ve devamsızlıkla ilişkisini vurgulayın.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Dört satır kartının sağ tarafına kırmızı X işaretli yanlış davranış → yeşil tik işaretli doğru alternatif çiftleri gösteren küçük bir karşılaştırma tablosu eklenebilir. Örnek: 'Alkol ✗ → Egzersiz ✓', 'İnkâr ✗ → Farkındalık ✓'. Alternatif: 'Kaçınma döngüsü' kısır döngü diyagramı (kaçınma → geçici rahatlama → stres birikimi → yeniden kaçınma).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 yararları. ÖNERİ: İşletmelerin stres yönetim programlarına yatırım yapmasının uzun vadeli maliyet tasarrufu sağladığını gösterin. Araştırmalar: her 1$ yatırıma karşılık 5.6$ geri dönüş (Harvard Business Review).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Slaydın alt kısmına veya 04 kartının yanına ROI (Yatırım Getirisi) çubuk grafiği eklenebilir: 'Her 1 TL yatırıma karşılık 5.6 TL geri dönüş' verisi (Harvard Business Review 2010 verisi). Mavi-turuncu renk kombinasyonuyla basit bir dikey çubuk grafik olarak sunulabilir. Kaynak: Baicker et al. (2010) Health Affairs meta-analizi.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Bireysel başa çıkma yöntemleri (1. kısım). ÖNERİ: Egzersizin beyin faaliyetlerine etkisini somutlaştırın. 30 dk yürüyüş = antidepresan etkisi araştırmasından bahsedin. Öğrencilere hangi rahatlama tekniklerini denediklerini sorun.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Grid kartlarının arka planına veya slaydın sağ üst köşesine parkta koşan ya da meditasyon yapan bir kişinin fotoğrafı eklenebilir (doğal ışık, sakinlik hissi veren kompozisyon). Kaynak önerisi: Unsplash 'mindfulness exercise outdoor' veya Pexels ücretsiz görseller. Alternatif: '30 dakika yürüyüş = antidepresan etkisi' veri infografiki.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Bireysel başa çıkma (2. kısım). ÖNERİ: Biyofeedback teknolojisinden bahsedin — günümüzde akıllı saatler de kalp ritmi değişkenliği (HRV) ile stres ölçebilmektedir. Sosyal desteğin immün sisteme doğrudan etkisi var: izolasyon hastalığı artırır.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'Biyolojik Geri Bildirim (Biyofeedback)' kartının yanına modern bir akıllı saat veya EEG başlığı fotoğrafı eklenebilir — teknoloji bağlantısını somutlaştırır. Alternatif: Sosyal destek halkaları şeması (iç halka: aile, dış halkalar: arkadaş, iş arkadaşı, profesyonel destek).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Bölüm ayracı (koyu navy) slaydına sağ yarıya açık ofis ortamını veya ekip toplantısını gösteren soluk/transparan bir fotoğraf eklenebilir. Metin okunurluğunu korumak için %30-40 opacity ayarlanmalı. Kaynak önerisi: Unsplash 'modern office team' veya Freepik workplace görselleri.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Örgütsel yöntemler (1. kısım). ÖNERİ: Esnek çalışma saatlerinin (flex-time, uzaktan çalışma) çalışan memnuniyeti ve üretkenlik üzerindeki kanıtlanmış etkilerini paylaşın. Yıpranma hakkı kavramının hukuki boyutuna değinin.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8 maddenin üstüne veya slaydın sağ köşesine küçük bir organizasyon şeması (org chart) eklenebilir: İK birimi, Yönetim, Çalışan üçgeni. Ok işaretleri 'stres önleyici müdahale akışını' gösterir. Alternatif: 'Esnek çalışma saatleri' için zaman çizelgesi infografiki (09-17 sabit vs. 07-19 arasında 8 saat esnek).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Örgütsel yöntemler (2. kısım). ÖNERİ: EAP programlarına özellikle dikkat çekin — gelişmiş ülkelerde işletmelerin %90'ından fazlasında bulunuyor. Çalışan bağlılığı ve devamsızlık maliyetlerini azalttığı kanıtlanmış. Rol belirsizliği ve rol çatışmasının en kritik stres kaynaklarından biri olduğunu tartışın.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EAP (Çalışan Destek Programı) akış şeması: Çalışan stres yaşar → EAP'a başvurur → Danışman yönlendirir → Psikolojik/Hukuki/Mali destek → İyileşme. Teal renk tonu kullanılarak mevcut tasarımla uyumlu hale getirilebilir. Alternatif: Türkiye'de EAP yaygınlığını gösteren sütun grafik (yıllar itibarıyla büyüme trendi).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Organizasyonel yaklaşımlar. ÖNERİ: Kaynakta kontrol kavramını hatırlatın (daha önce Risk Değerlendirmesi dersinde işlenmişti). Stres yönetiminde de aynı hiyerarşi geçerli: önce kaynağı ortadan kaldır, sonra bireyi koru.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Dört kartın arka planına (hafif transparan) ergonomik iş istasyonu düzenlemesini gösteren bir teknik çizim veya fotoğraf eklenebilir: doğru oturma pozisyonu, monitör yüksekliği, aydınlatma açısı. Kaynak önerisi: İSGÜM (İş Sağlığı ve Güvenliği Araştırma ve Geliştirme Enstitüsü) yayınlarından ergonomi posterı veya EU-OSHA açık lisanslı görseller.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Bölüm ayracına (koyu navy) psikometrik ölçek formunun veya dijital anket ekranının soluk fotoğrafını eklenebilir. Alternatif: 'İş Stresi Modeli' (Karasek 1979 — Job Demand-Control) 2x2 matrisi: yüksek talep + düşük kontrol = yüksek gerilim. Bu bölümün ana teorik çerçevesini kurar.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Psikososyal ölçüm. ÖNERİ: Maslach Tükenmişlik Ölçeği'ni detaylı tanıtın — iş sağlığı profesyonelleri için temel araç. Periyodik sağlık gözetiminin (yıllık hekim muayenesi) psikososyal değerlendirmeyi de kapsaması gerektiğini vurgulayın.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Maslach Tükenmişlik Ölçeği'nin 3 boyutunu (Duygusal Tükenme, Duyarsızlaşma, Kişisel Başarı) gösteren üçgen diyagram eklenebilir. Alternatif: Örnek MBI sorusu ekran görüntüsü (açık lisanslı versiyon). Kaynak: MindGarden resmi websitesi veya akademik makalelerdeki Türkçe uyarlama çalışmaları.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Psikososyal korunma. ÖNERİ: Üç koruma düzeyini halk sağlığı modeli ile ilişkilendirin (birincil = aşı, ikincil = tarama, üçüncül = tedavi). İş ortamı için aynı mantığın geçerli olduğunu gösterin.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Üç sütunun altına veya slaydın üst kısmına 'Önleme Piramidi' eklenebilir: tabanında Birincil (geniş, yeşil), ortada İkincil (turuncu), tepede Üçüncül (kırmızı, dar). Bu form, halk sağlığı piramidiyle birebir örtüşür ve öğrenciler için tanıdık bir metafor olur. Not: Mevcut I/II/III kart tasarımı zaten bu hiyerarşiyi yansıtıyor; piramidin küçük bir ikonu olarak eklenmesi ek açıklayıcı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 yönetimi. ÖNERİ: "Mükemmel başa çıkma" diye bir şey yoktur — deneme-yanılma sürecidir. Öğrencileri kendi kişisel "stres yönetim planı" oluşturmaya teşvik edin. Haftalık olarak en az bir rahatlama aktivitesi eklemelerini önerin.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Slaydın sağ tarafına 'Kişisel Stres Yönetim Planı' şablonu eklenebilir — 4 kutu: Stresörüm, Belirtilerim, Başa Çıkma Stratejim, Destek Kaynağım. Öğrencilere ders sonunda dağıtılabilecek bir atölye formu olarak da kullanılabilir. Alternatif: Spiral/döngüsel 'stres yönetim süreci' infografiki (farkına var → değerlendir → strateji seç → uygula → gözden geçir).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Danışma ve süpervizyon. ÖNERİ: Süpervizyon kavramını gelişim aracı olarak tanıtın — yargılama değil, destek ve gelişim mekanizması. Sağlık profesyonelleri için tükenmişlik oranlarının diğer mesleklerden yüksek olduğunu hatırlatın.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'Ekip Yaklaşımı' kartının yanına multidisipliner sağlık ekibini gösteren bir fotoğraf eklenebilir (hekim + hemşire + psikolog + İK uzmanı). Alternatif: Süpervizyon oturumunu temsil eden iki kişinin karşılıklı oturduğu, sıcak ışıklı bir danışmanlık odası fotoğrafı. Kaynak önerisi: Pexels 'counseling session' veya WHO açık erişim görselleri.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Kapanış slaydı. ÖNERİ: Öğrencilerden bu derste edindikleri en önemli içgörüyü bir cümleyle ifade etmelerini isteyin. Gelecek hafta için hatırlatma: işte stres ile karşılaşıldığında hangi yöntemi deneyeceklerini düşünmelerini önerin.</a:t>
            </a:r>
            <a:endParaRPr lang="en-US" dirty="0"/>
          </a:p>
          <a:p>
            <a:r>
              <a:rPr lang="tr-TR" sz="1400"/>
              <a:t/>
            </a:r>
          </a:p>
          <a:p>
            <a:pPr/>
            <a:r>
              <a:rPr lang="tr-TR" sz="1400" b="1"/>
              <a:t>GÖRSEL ÖNERİSİ: </a:t>
            </a:r>
            <a:r>
              <a:rPr lang="tr-TR" sz="1400" b="0"/>
              <a:t>Slaydın sağ yarısındaki navy/mavi dekoratif daire motifini, ufka bakan veya dağa tırmanan bir siluet fotoğrafıyla değiştirilebilir — 'stresle mücadele' metaforunu görsel olarak tamamlar. Alternatif: Dersin tüm üç haftasını özetleyen küçük bir infografik: 1. Hafta (Temel Kavramlar) → 2. Hafta (Risk Değerlendirmesi) → 3. Hafta (Başa Çıkma). Kapanış slaydına bu seri bağlamını koymak öğrencilere dersin bütünlüğünü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2B52"/>
          </a:solidFill>
          <a:ln w="12700">
            <a:solidFill>
              <a:srgbClr val="122B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0" y="-1097280"/>
            <a:ext cx="4114800" cy="4114800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İş Sağlığı ve Güvenliği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960120"/>
            <a:ext cx="1325880" cy="384048"/>
          </a:xfrm>
          <a:prstGeom prst="roundRect">
            <a:avLst>
              <a:gd name="adj" fmla="val 23810"/>
            </a:avLst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96012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HAFTA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463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Stresle</a:t>
            </a:r>
            <a:endParaRPr lang="en-US" sz="56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22402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</a:t>
            </a:r>
            <a:endParaRPr lang="en-US" sz="56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333756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Doç. Dr. Mehmet Kürşat Şahin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7307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Hacettepe Üniversitesi, Fen Fakültesi, Biyoloji Bölümü</a:t>
            </a:r>
            <a:endParaRPr lang="en-US" sz="11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alphaModFix amt="60000"/>
          </a:blip>
          <a:stretch>
            <a:fillRect/>
          </a:stretch>
        </p:blipFill>
        <p:spPr>
          <a:xfrm>
            <a:off x="7315200" y="1645920"/>
            <a:ext cx="1371600" cy="137160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22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Derste Neler Öğreneceğiz?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51560"/>
            <a:ext cx="274320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252728"/>
            <a:ext cx="658368" cy="658368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" y="1316736"/>
            <a:ext cx="530352" cy="5303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43000" y="1216152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Tanım &amp; Amaçlar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1618488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Stresle başa çıkma nedir?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00400" y="1051560"/>
            <a:ext cx="274320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291840" y="1252728"/>
            <a:ext cx="658368" cy="658368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848" y="1316736"/>
            <a:ext cx="530352" cy="53035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069080" y="1216152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Yöntemler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069080" y="1618488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stratejiler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126480" y="1051560"/>
            <a:ext cx="274320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217920" y="1252728"/>
            <a:ext cx="658368" cy="658368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928" y="1316736"/>
            <a:ext cx="530352" cy="53035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995160" y="1216152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Örgütsel Yöntemler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6995160" y="1618488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 düzenlemeleri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274320" y="2606040"/>
            <a:ext cx="274320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365760" y="2807208"/>
            <a:ext cx="658368" cy="658368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2871216"/>
            <a:ext cx="530352" cy="53035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143000" y="2770632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Psikososyal Ölçüm</a:t>
            </a:r>
            <a:endParaRPr lang="en-US" sz="1200" dirty="0"/>
          </a:p>
        </p:txBody>
      </p:sp>
      <p:sp>
        <p:nvSpPr>
          <p:cNvPr id="24" name="Text 18"/>
          <p:cNvSpPr txBox="1"/>
          <p:nvPr/>
        </p:nvSpPr>
        <p:spPr>
          <a:xfrm>
            <a:off x="1143000" y="3172968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Ölçek ve değerlendirme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3200400" y="2606040"/>
            <a:ext cx="274320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3291840" y="2807208"/>
            <a:ext cx="658368" cy="658368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848" y="2871216"/>
            <a:ext cx="530352" cy="530352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4069080" y="2770632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Korunma Yaklaşımları</a:t>
            </a:r>
            <a:endParaRPr lang="en-US" sz="1200" dirty="0"/>
          </a:p>
        </p:txBody>
      </p:sp>
      <p:sp>
        <p:nvSpPr>
          <p:cNvPr id="29" name="Text 22"/>
          <p:cNvSpPr txBox="1"/>
          <p:nvPr/>
        </p:nvSpPr>
        <p:spPr>
          <a:xfrm>
            <a:off x="4069080" y="3172968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Birincil, ikincil, üçüncül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6126480" y="2606040"/>
            <a:ext cx="274320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6217920" y="2807208"/>
            <a:ext cx="658368" cy="658368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1928" y="2871216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6995160" y="2770632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 Yönetimi</a:t>
            </a:r>
            <a:endParaRPr lang="en-US" sz="1200" dirty="0"/>
          </a:p>
        </p:txBody>
      </p:sp>
      <p:sp>
        <p:nvSpPr>
          <p:cNvPr id="34" name="Text 26"/>
          <p:cNvSpPr txBox="1"/>
          <p:nvPr/>
        </p:nvSpPr>
        <p:spPr>
          <a:xfrm>
            <a:off x="6995160" y="3172968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Sistematik müdahale</a:t>
            </a:r>
            <a:endParaRPr lang="en-US" sz="1000" dirty="0"/>
          </a:p>
        </p:txBody>
      </p:sp>
      <p:sp>
        <p:nvSpPr>
          <p:cNvPr id="35" name="Shape 27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6" name="Text 28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7" name="Text 29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Stresle Başa Çıkma Nedir?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960120"/>
            <a:ext cx="850392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960120"/>
            <a:ext cx="109728" cy="169164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78992"/>
            <a:ext cx="8092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İnsanın gücünü aşan, belirgin iç ve dış kaynaklı stresi düzenlemede bilişsel ve davranışsal bir çabadır.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920240"/>
            <a:ext cx="8092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Lazarus &amp; Folkman, 1984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2834640"/>
            <a:ext cx="4023360" cy="1600200"/>
          </a:xfrm>
          <a:prstGeom prst="roundRect">
            <a:avLst>
              <a:gd name="adj" fmla="val 5714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971800"/>
            <a:ext cx="640080" cy="6400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280160" y="29260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Direnç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502920" y="33832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Bireyin stres verici olaya karşı direnmesini (güçlüğü yenmesini) ifade eder.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663440" y="2834640"/>
            <a:ext cx="4023360" cy="1600200"/>
          </a:xfrm>
          <a:prstGeom prst="roundRect">
            <a:avLst>
              <a:gd name="adj" fmla="val 5714"/>
            </a:avLst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2971800"/>
            <a:ext cx="640080" cy="64008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29260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Uyum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33832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Bilişsel ve davranışsal stratejilerle stres kaynaklarına uyum sağlama sürecidir.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19" name="Text 15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Çıkmanın İki Temel Amacı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05840"/>
            <a:ext cx="4114800" cy="3383280"/>
          </a:xfrm>
          <a:prstGeom prst="roundRect">
            <a:avLst>
              <a:gd name="adj" fmla="val 2703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45920" y="1188720"/>
            <a:ext cx="914400" cy="914400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9072" y="1261872"/>
            <a:ext cx="768096" cy="76809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320040" y="2240280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Odaklı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20040" y="269748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31546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Sıkıntı yaratan problemi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değiştirmek veya yönetmek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54880" y="1005840"/>
            <a:ext cx="4114800" cy="3383280"/>
          </a:xfrm>
          <a:prstGeom prst="roundRect">
            <a:avLst>
              <a:gd name="adj" fmla="val 2703"/>
            </a:avLst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126480" y="1188720"/>
            <a:ext cx="914400" cy="914400"/>
          </a:xfrm>
          <a:prstGeom prst="ellipse">
            <a:avLst/>
          </a:prstGeom>
          <a:solidFill>
            <a:srgbClr val="1A9B8A"/>
          </a:solidFill>
          <a:ln w="12700">
            <a:solidFill>
              <a:srgbClr val="1A9B8A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2" y="1261872"/>
            <a:ext cx="768096" cy="76809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800600" y="2240280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Duygu Odaklı</a:t>
            </a:r>
            <a:endParaRPr lang="en-US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4800600" y="269748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31546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 karşı oluşan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duygusal yanıtları düzenlemek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4023360" y="2057400"/>
            <a:ext cx="1097280" cy="109728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4023360" y="228600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 Yönetiminin Temel Unsurları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20040" y="89611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Stressiz bir yaşam olamayacağına göre stresin yönetilebilmesi temel yaklaşım olmalıdır.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417320"/>
            <a:ext cx="2788920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84048" y="1581912"/>
            <a:ext cx="713232" cy="71323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" y="1645920"/>
            <a:ext cx="585216" cy="58521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07008" y="1527048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Sağlıklı Beslenme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207008" y="1965960"/>
            <a:ext cx="175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Dengeli beslenme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 hormonu dengelemeye yardımcı olur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200400" y="1417320"/>
            <a:ext cx="2788920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310128" y="1581912"/>
            <a:ext cx="713232" cy="713232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136" y="1645920"/>
            <a:ext cx="585216" cy="58521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133088" y="1527048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Fiziksel Egzersiz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4133088" y="1965960"/>
            <a:ext cx="175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Düzenli egzersiz ve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 endorfin salgılatır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126480" y="1417320"/>
            <a:ext cx="2788920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236208" y="1581912"/>
            <a:ext cx="713232" cy="713232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216" y="1645920"/>
            <a:ext cx="585216" cy="58521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59168" y="1527048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Derin Nefes Alıp Verme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7059168" y="1965960"/>
            <a:ext cx="175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Gevşeme teknikleri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sempatik sistemi sakinleştirir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274320" y="2990088"/>
            <a:ext cx="2788920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384048" y="3154680"/>
            <a:ext cx="713232" cy="713232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" y="3218688"/>
            <a:ext cx="585216" cy="585216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207008" y="3099816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Gevşeme &amp; Rahatlama</a:t>
            </a:r>
            <a:endParaRPr lang="en-US" sz="1100" dirty="0"/>
          </a:p>
        </p:txBody>
      </p:sp>
      <p:sp>
        <p:nvSpPr>
          <p:cNvPr id="25" name="Text 19"/>
          <p:cNvSpPr txBox="1"/>
          <p:nvPr/>
        </p:nvSpPr>
        <p:spPr>
          <a:xfrm>
            <a:off x="1207008" y="3538728"/>
            <a:ext cx="175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Yoga, meditasyon,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progresif kas gevşemesi</a:t>
            </a:r>
            <a:endParaRPr lang="en-US" sz="950" dirty="0"/>
          </a:p>
        </p:txBody>
      </p:sp>
      <p:sp>
        <p:nvSpPr>
          <p:cNvPr id="26" name="Shape 20"/>
          <p:cNvSpPr/>
          <p:nvPr/>
        </p:nvSpPr>
        <p:spPr>
          <a:xfrm>
            <a:off x="3200400" y="2990088"/>
            <a:ext cx="2788920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3310128" y="3154680"/>
            <a:ext cx="713232" cy="713232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4136" y="3218688"/>
            <a:ext cx="585216" cy="585216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133088" y="3099816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Sosyal Destek</a:t>
            </a:r>
            <a:endParaRPr lang="en-US" sz="1100" dirty="0"/>
          </a:p>
        </p:txBody>
      </p:sp>
      <p:sp>
        <p:nvSpPr>
          <p:cNvPr id="30" name="Text 23"/>
          <p:cNvSpPr txBox="1"/>
          <p:nvPr/>
        </p:nvSpPr>
        <p:spPr>
          <a:xfrm>
            <a:off x="4133088" y="3538728"/>
            <a:ext cx="175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Aile, arkadaş ve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iş yeri sosyal desteği</a:t>
            </a:r>
            <a:endParaRPr lang="en-US" sz="950" dirty="0"/>
          </a:p>
        </p:txBody>
      </p:sp>
      <p:sp>
        <p:nvSpPr>
          <p:cNvPr id="31" name="Shape 24"/>
          <p:cNvSpPr/>
          <p:nvPr/>
        </p:nvSpPr>
        <p:spPr>
          <a:xfrm>
            <a:off x="6126480" y="2990088"/>
            <a:ext cx="2788920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6236208" y="3154680"/>
            <a:ext cx="713232" cy="71323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216" y="3218688"/>
            <a:ext cx="585216" cy="585216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7059168" y="3099816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İlaç Tedavisi</a:t>
            </a:r>
            <a:endParaRPr lang="en-US" sz="1100" dirty="0"/>
          </a:p>
        </p:txBody>
      </p:sp>
      <p:sp>
        <p:nvSpPr>
          <p:cNvPr id="35" name="Text 27"/>
          <p:cNvSpPr txBox="1"/>
          <p:nvPr/>
        </p:nvSpPr>
        <p:spPr>
          <a:xfrm>
            <a:off x="7059168" y="3538728"/>
            <a:ext cx="175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Hekim kontrolünde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farmakolojik destek</a:t>
            </a:r>
            <a:endParaRPr lang="en-US" sz="950" dirty="0"/>
          </a:p>
        </p:txBody>
      </p:sp>
      <p:sp>
        <p:nvSpPr>
          <p:cNvPr id="36" name="Shape 28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7" name="Text 29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8" name="Text 30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Stres Azaltma Teknikleri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20040" y="886968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Daha ileri düzeydeki stresi azaltabilmek için geliştirilmesi gereken yaklaşımlar: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325880"/>
            <a:ext cx="4114800" cy="3090672"/>
          </a:xfrm>
          <a:prstGeom prst="roundRect">
            <a:avLst>
              <a:gd name="adj" fmla="val 29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754880" y="1325880"/>
            <a:ext cx="4114800" cy="3090672"/>
          </a:xfrm>
          <a:prstGeom prst="roundRect">
            <a:avLst>
              <a:gd name="adj" fmla="val 29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4320" y="1325880"/>
            <a:ext cx="4114800" cy="3840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0040" y="1353312"/>
            <a:ext cx="4005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Bilişsel &amp; Davranışsal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54880" y="1325880"/>
            <a:ext cx="4114800" cy="384048"/>
          </a:xfrm>
          <a:prstGeom prst="rect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353312"/>
            <a:ext cx="4005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Terapötik &amp; Klinik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1801368"/>
            <a:ext cx="274320" cy="27432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1783080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Kendine güven eğitimi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368296"/>
            <a:ext cx="274320" cy="27432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2350008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Çatışmaların çözümü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35224"/>
            <a:ext cx="274320" cy="27432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2916936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Amaç ve öncelik sıralama eğitimi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3502152"/>
            <a:ext cx="274320" cy="27432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" y="3483864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A-tipi davranışların değiştirilmesi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937760" y="1801368"/>
            <a:ext cx="274320" cy="27432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303520" y="1783080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Karar verme ve problem çözme ustalığı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937760" y="2368296"/>
            <a:ext cx="274320" cy="27432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03520" y="2350008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 yönetimi ve düzenlemesi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937760" y="2935224"/>
            <a:ext cx="274320" cy="27432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303520" y="2916936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Psikoterapi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937760" y="3502152"/>
            <a:ext cx="274320" cy="27432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303520" y="3483864"/>
            <a:ext cx="34564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Tıbbi tedavi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Çıkmayı Etkileyen Faktörler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87552"/>
            <a:ext cx="4114800" cy="3401568"/>
          </a:xfrm>
          <a:prstGeom prst="roundRect">
            <a:avLst>
              <a:gd name="adj" fmla="val 26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987552"/>
            <a:ext cx="4114800" cy="45720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048" y="1060704"/>
            <a:ext cx="310896" cy="31089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" y="1051560"/>
            <a:ext cx="34930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BİREYE AİT ÖZELLİKLER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8912" y="1536192"/>
            <a:ext cx="182880" cy="18288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13232" y="1490472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Cinsiyet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38912" y="1938528"/>
            <a:ext cx="182880" cy="18288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13232" y="1892808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Kişilik yapısı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38912" y="2340864"/>
            <a:ext cx="182880" cy="18288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13232" y="2295144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Gereksinim ve güdüler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38912" y="2743200"/>
            <a:ext cx="182880" cy="18288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13232" y="2697480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 için stresörün anlamı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38912" y="3145536"/>
            <a:ext cx="182880" cy="18288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13232" y="3099816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İnanç sistemleri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38912" y="3547872"/>
            <a:ext cx="182880" cy="18288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13232" y="3502152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Sosyo-ekonomik düzey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438912" y="3950208"/>
            <a:ext cx="182880" cy="18288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13232" y="3904488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 ve bilgi birikimine bağlı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zihinsel kaynaklar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754880" y="987552"/>
            <a:ext cx="4114800" cy="3401568"/>
          </a:xfrm>
          <a:prstGeom prst="roundRect">
            <a:avLst>
              <a:gd name="adj" fmla="val 26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754880" y="987552"/>
            <a:ext cx="4114800" cy="45720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08" y="1060704"/>
            <a:ext cx="310896" cy="310896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5266944" y="1051560"/>
            <a:ext cx="34930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STRESÖRE AİT ÖZELLİKLER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4919472" y="1536192"/>
            <a:ext cx="182880" cy="18288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5193792" y="1490472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Stresörün şiddeti / yoğunluğu</a:t>
            </a:r>
            <a:endParaRPr lang="en-US" sz="1200" dirty="0"/>
          </a:p>
        </p:txBody>
      </p:sp>
      <p:sp>
        <p:nvSpPr>
          <p:cNvPr id="29" name="Shape 25"/>
          <p:cNvSpPr/>
          <p:nvPr/>
        </p:nvSpPr>
        <p:spPr>
          <a:xfrm>
            <a:off x="4919472" y="2039112"/>
            <a:ext cx="182880" cy="18288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5193792" y="1993392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Stresörün etkilediği alan</a:t>
            </a:r>
            <a:endParaRPr lang="en-US" sz="1200" dirty="0"/>
          </a:p>
        </p:txBody>
      </p:sp>
      <p:sp>
        <p:nvSpPr>
          <p:cNvPr id="31" name="Shape 27"/>
          <p:cNvSpPr/>
          <p:nvPr/>
        </p:nvSpPr>
        <p:spPr>
          <a:xfrm>
            <a:off x="4919472" y="2542032"/>
            <a:ext cx="182880" cy="18288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5193792" y="2496312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Stresörün süresi</a:t>
            </a:r>
            <a:endParaRPr lang="en-US" sz="1200" dirty="0"/>
          </a:p>
        </p:txBody>
      </p:sp>
      <p:sp>
        <p:nvSpPr>
          <p:cNvPr id="33" name="Shape 29"/>
          <p:cNvSpPr/>
          <p:nvPr/>
        </p:nvSpPr>
        <p:spPr>
          <a:xfrm>
            <a:off x="4919472" y="3044952"/>
            <a:ext cx="182880" cy="18288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34" name="Text 30"/>
          <p:cNvSpPr txBox="1"/>
          <p:nvPr/>
        </p:nvSpPr>
        <p:spPr>
          <a:xfrm>
            <a:off x="5193792" y="2999232"/>
            <a:ext cx="3584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Stresörlerin yapısı ve sayısı</a:t>
            </a:r>
            <a:endParaRPr lang="en-US" sz="1200" dirty="0"/>
          </a:p>
        </p:txBody>
      </p:sp>
      <p:sp>
        <p:nvSpPr>
          <p:cNvPr id="35" name="Shape 31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7" name="Text 33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Stresle Başa Çıkmada Kullanılan Yöntemler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0584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152144"/>
            <a:ext cx="713232" cy="713232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" y="1216152"/>
            <a:ext cx="585216" cy="58521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07008" y="1170432"/>
            <a:ext cx="3090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Başkalarıyla karşılaştırma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709160" y="100584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00600" y="1152144"/>
            <a:ext cx="713232" cy="713232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08" y="1216152"/>
            <a:ext cx="585216" cy="58521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641848" y="1170432"/>
            <a:ext cx="3090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Spiritualite (din, dua, anlam)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274320" y="214884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65760" y="2295144"/>
            <a:ext cx="713232" cy="713232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2359152"/>
            <a:ext cx="585216" cy="58521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07008" y="2313432"/>
            <a:ext cx="3090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Duygusal boşalım &amp; hayal kurma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709160" y="214884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4800600" y="2295144"/>
            <a:ext cx="713232" cy="713232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608" y="2359152"/>
            <a:ext cx="585216" cy="585216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641848" y="2313432"/>
            <a:ext cx="3090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Mesafe bırakma &amp; bilgi arama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274320" y="329184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365760" y="3438144"/>
            <a:ext cx="713232" cy="71323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68" y="3502152"/>
            <a:ext cx="585216" cy="585216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207008" y="3456432"/>
            <a:ext cx="3090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Planlı problem çözme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4709160" y="329184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4800600" y="3438144"/>
            <a:ext cx="713232" cy="713232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4608" y="3502152"/>
            <a:ext cx="585216" cy="585216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641848" y="3456432"/>
            <a:ext cx="3090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Stresli olayı yeniden değerlendirme (reframing)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274320" y="4251960"/>
            <a:ext cx="8641080" cy="411480"/>
          </a:xfrm>
          <a:prstGeom prst="roundRect">
            <a:avLst>
              <a:gd name="adj" fmla="val 22222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0" name="Text 22"/>
          <p:cNvSpPr txBox="1"/>
          <p:nvPr/>
        </p:nvSpPr>
        <p:spPr>
          <a:xfrm>
            <a:off x="411480" y="4297680"/>
            <a:ext cx="8394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Mizahi bakış açısı kullanmak da sağlıklı bir başa çıkma yöntemidir — problemi dramatize etmeden, mesafeli bir perspektifle değerlendirmek.</a:t>
            </a:r>
            <a:endParaRPr lang="en-US" sz="1000" dirty="0"/>
          </a:p>
        </p:txBody>
      </p:sp>
      <p:sp>
        <p:nvSpPr>
          <p:cNvPr id="31" name="Shape 23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2" name="Text 24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3" name="Text 25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Çıkmada Kullanılan Yanlış Yöntemler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24128"/>
            <a:ext cx="859536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24128"/>
            <a:ext cx="91440" cy="7132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8912" y="1115568"/>
            <a:ext cx="530352" cy="53035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" y="1170432"/>
            <a:ext cx="420624" cy="42062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78992" y="107899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Saldırganlık ve Risk Alma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078992" y="1371600"/>
            <a:ext cx="7635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Kontrolsüz öfke ve yüksek riskli davranışlar stresi artırır, çözmez.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74320" y="1865376"/>
            <a:ext cx="859536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4320" y="1865376"/>
            <a:ext cx="91440" cy="7132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38912" y="1956816"/>
            <a:ext cx="530352" cy="53035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" y="2011680"/>
            <a:ext cx="420624" cy="42062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078992" y="192024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Olumsuz ve Yapıcı Olmayan Düşünceler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1078992" y="2212848"/>
            <a:ext cx="7635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Felaket senaryoları ve negatif iç ses kısır döngüye yol açar.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274320" y="2706624"/>
            <a:ext cx="859536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274320" y="2706624"/>
            <a:ext cx="91440" cy="7132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38912" y="2798064"/>
            <a:ext cx="530352" cy="53035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" y="2852928"/>
            <a:ext cx="420624" cy="420624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1078992" y="2761488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Reddetme Davranışı</a:t>
            </a:r>
            <a:endParaRPr lang="en-US" sz="1300" dirty="0"/>
          </a:p>
        </p:txBody>
      </p:sp>
      <p:sp>
        <p:nvSpPr>
          <p:cNvPr id="22" name="Text 17"/>
          <p:cNvSpPr txBox="1"/>
          <p:nvPr/>
        </p:nvSpPr>
        <p:spPr>
          <a:xfrm>
            <a:off x="1078992" y="3054096"/>
            <a:ext cx="7635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Stresin varlığını inkâr etmek, kaynağı ortadan kaldırmaz; ertelenmiş yüktür.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274320" y="3547872"/>
            <a:ext cx="859536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274320" y="3547872"/>
            <a:ext cx="91440" cy="7132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438912" y="3639312"/>
            <a:ext cx="530352" cy="53035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" y="3694176"/>
            <a:ext cx="420624" cy="420624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078992" y="360273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Gerçeklerden Kaçış</a:t>
            </a:r>
            <a:endParaRPr lang="en-US" sz="1300" dirty="0"/>
          </a:p>
        </p:txBody>
      </p:sp>
      <p:sp>
        <p:nvSpPr>
          <p:cNvPr id="28" name="Text 22"/>
          <p:cNvSpPr txBox="1"/>
          <p:nvPr/>
        </p:nvSpPr>
        <p:spPr>
          <a:xfrm>
            <a:off x="1078992" y="3895344"/>
            <a:ext cx="7635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Alkol, madde kullanımı veya kaçınma davranışı semptomları masker ama çözmez.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1" name="Text 25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Stresle Başa Çıkma Programlarının Yararları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51560"/>
            <a:ext cx="411480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161288"/>
            <a:ext cx="713232" cy="713232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760" y="1271016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07008" y="1161288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Farkındalık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1673352"/>
            <a:ext cx="3840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Stresin anlamını ve sağlık için bedelinin öğrenilmesi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51560"/>
            <a:ext cx="411480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00600" y="1161288"/>
            <a:ext cx="713232" cy="713232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00600" y="1271016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641848" y="1161288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Azaltma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892040" y="1673352"/>
            <a:ext cx="3840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Stresli olayların sayısının azaltılması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2770632"/>
            <a:ext cx="411480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5760" y="2880360"/>
            <a:ext cx="713232" cy="713232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65760" y="2990088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207008" y="2880360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Dönüştürme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392424"/>
            <a:ext cx="3840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Bazı streslerin gelişmeye dönük değerlendirilmesi ve kullanılması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770632"/>
            <a:ext cx="411480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00600" y="2880360"/>
            <a:ext cx="713232" cy="713232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00600" y="2990088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641848" y="2880360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D5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Önlem Alma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4892040" y="3392424"/>
            <a:ext cx="3840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Kaçınılmaz olumsuz stresler için çeşitli tekniklerle önlem almanın mümkün olduğunun anlaşılması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Düzeyde Başa Çıkma Yöntemleri (1/2)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241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161288"/>
            <a:ext cx="731520" cy="73152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" y="1225296"/>
            <a:ext cx="603504" cy="60350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07008" y="11887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İyi Beslenmek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00400" y="10241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291840" y="1161288"/>
            <a:ext cx="731520" cy="73152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848" y="1225296"/>
            <a:ext cx="603504" cy="60350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133088" y="11887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Egzersiz &amp; Spor &amp; Masaj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(beyin faaliyetlerini %25 artırır)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126480" y="10241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17920" y="1161288"/>
            <a:ext cx="731520" cy="73152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928" y="1225296"/>
            <a:ext cx="603504" cy="60350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059168" y="11887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Meditasyon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(soluk alıp verme, kalp kapasitesini artırır)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274320" y="26243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365760" y="2761488"/>
            <a:ext cx="731520" cy="731520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2825496"/>
            <a:ext cx="603504" cy="60350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207008" y="2788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Psikolojik Danışma &amp; Psikoterapi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3200400" y="26243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3291840" y="2761488"/>
            <a:ext cx="731520" cy="73152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848" y="2825496"/>
            <a:ext cx="603504" cy="603504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4133088" y="2788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Rahatlama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(yoga, müzik, grup terapisi)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126480" y="26243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6217920" y="2761488"/>
            <a:ext cx="731520" cy="73152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1928" y="2825496"/>
            <a:ext cx="603504" cy="603504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059168" y="2788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Gereksiz Sorunlardan Kaçma</a:t>
            </a:r>
            <a:endParaRPr lang="en-US" sz="1100" dirty="0"/>
          </a:p>
        </p:txBody>
      </p:sp>
      <p:sp>
        <p:nvSpPr>
          <p:cNvPr id="29" name="Shape 21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0" name="Text 22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1" name="Text 23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Düzeyde Başa Çıkma Yöntemleri (2/2)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241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161288"/>
            <a:ext cx="731520" cy="73152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" y="1225296"/>
            <a:ext cx="603504" cy="60350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07008" y="11887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Strese Dayanıklı Kişilere Öykünmek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00400" y="10241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291840" y="1161288"/>
            <a:ext cx="731520" cy="73152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848" y="1225296"/>
            <a:ext cx="603504" cy="60350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133088" y="11887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Biyolojik Geri Bildirim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(Biyofeedback)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126480" y="10241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17920" y="1161288"/>
            <a:ext cx="731520" cy="73152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928" y="1225296"/>
            <a:ext cx="603504" cy="60350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059168" y="11887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Sosyal Destek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274320" y="26243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365760" y="2761488"/>
            <a:ext cx="731520" cy="731520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" y="2825496"/>
            <a:ext cx="603504" cy="60350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207008" y="2788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Davranış Değiştirme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3200400" y="26243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3291840" y="2761488"/>
            <a:ext cx="731520" cy="73152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848" y="2825496"/>
            <a:ext cx="603504" cy="603504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4133088" y="2788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Oyun &amp; Hobi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126480" y="2624328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6217920" y="2761488"/>
            <a:ext cx="731520" cy="73152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1928" y="2825496"/>
            <a:ext cx="603504" cy="603504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059168" y="2788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Empatik Yaklaşım Kullanmak</a:t>
            </a:r>
            <a:endParaRPr lang="en-US" sz="1100" dirty="0"/>
          </a:p>
        </p:txBody>
      </p:sp>
      <p:sp>
        <p:nvSpPr>
          <p:cNvPr id="29" name="Shape 21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0" name="Text 22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1" name="Text 23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2B52"/>
          </a:solidFill>
          <a:ln w="12700">
            <a:solidFill>
              <a:srgbClr val="122B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11680"/>
            <a:ext cx="109728" cy="128016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1554480"/>
            <a:ext cx="8412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Örgütsel Düzeyde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 Yöntemleri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2743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İşyerinin sorumluluğu: yapısal çözümler ve destekleyici iklim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22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Örgütsel Başa Çıkma Yöntemleri (1/2)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0584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133856"/>
            <a:ext cx="457200" cy="45720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760" y="117043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32688" y="113385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 için yaşanabilir bir ücret düzeyi sağlamak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100584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00600" y="1133856"/>
            <a:ext cx="457200" cy="457200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17043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367528" y="113385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İnsan gücü planlaması yapmak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87452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5760" y="2002536"/>
            <a:ext cx="457200" cy="45720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65760" y="203911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932688" y="200253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yükünü azaltmak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09160" y="187452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00600" y="2002536"/>
            <a:ext cx="457200" cy="45720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00600" y="203911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367528" y="200253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Esnek çalışma saatleri uygulamak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274320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65760" y="2871216"/>
            <a:ext cx="457200" cy="45720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65760" y="290779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32688" y="287121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Çalışanlara yönelik sosyal olanakları artırmak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09160" y="274320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00600" y="2871216"/>
            <a:ext cx="457200" cy="45720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00600" y="290779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367528" y="287121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Yıpranma hakkı tanımak (ağır meslekler için)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74320" y="361188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65760" y="3739896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365760" y="377647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32688" y="373989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Destekleyici bir örgüt iklimi yaratmak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709160" y="3611880"/>
            <a:ext cx="41148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00600" y="3739896"/>
            <a:ext cx="457200" cy="45720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800600" y="377647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5367528" y="3739896"/>
            <a:ext cx="3364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İşi zenginleştirerek düzenlemek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Örgütsel Başa Çıkma Yöntemleri (2/2)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05840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179576"/>
            <a:ext cx="457200" cy="457200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760" y="120700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932688" y="1115568"/>
            <a:ext cx="3364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Çatışmaları azaltmak ve örgütsel rolleri açıkça tanımlamak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709160" y="1005840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00600" y="1179576"/>
            <a:ext cx="457200" cy="457200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20700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367528" y="1115568"/>
            <a:ext cx="3364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Kariyer planlamasına önem vermek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74320" y="2011680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5760" y="2185416"/>
            <a:ext cx="457200" cy="457200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65760" y="221284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932688" y="2121408"/>
            <a:ext cx="3364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Çalışanların sağlık profilini çıkarmak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709160" y="2011680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00600" y="2185416"/>
            <a:ext cx="457200" cy="457200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00600" y="221284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367528" y="2121408"/>
            <a:ext cx="3364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Fiziksel çalışma koşullarını iyileştirmek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74320" y="3017520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65760" y="3191256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65760" y="321868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932688" y="3127248"/>
            <a:ext cx="3364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Aşırı veya az iş yükünü ortadan kaldırmak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709160" y="3017520"/>
            <a:ext cx="411480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00600" y="3191256"/>
            <a:ext cx="457200" cy="45720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00600" y="321868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367528" y="3127248"/>
            <a:ext cx="3364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Stresli personele yardım sağlamak (EAP — Çalışan Destek Programları)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274320" y="4160520"/>
            <a:ext cx="8595360" cy="411480"/>
          </a:xfrm>
          <a:prstGeom prst="roundRect">
            <a:avLst>
              <a:gd name="adj" fmla="val 22222"/>
            </a:avLst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11480" y="4206240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EAP (Employee Assistance Programs): Çalışanlara psikolojik danışmanlık, hukuki ve mali destek sağlayan örgütsel programlar. Türkiye'de yaygınlaşmaktadır.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33" name="Text 31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Organizasyonel Stres Azaltma: Kaynakta Kontrol Yaklaşımı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20040" y="886968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İşletmelerin yapısal düzenlemeleri stresi engellemede en temel yöntemdir — kaynakta kontrol yaklaşımı.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417320"/>
            <a:ext cx="4114800" cy="1261872"/>
          </a:xfrm>
          <a:prstGeom prst="roundRect">
            <a:avLst>
              <a:gd name="adj" fmla="val 7246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554480"/>
            <a:ext cx="658368" cy="65836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88720" y="1527048"/>
            <a:ext cx="30906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Gelişen İş Programları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075688"/>
            <a:ext cx="382219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Esnek ve dinamik çalışma saatleri, rotasyon, uzaktan çalışma seçenekleri.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709160" y="1417320"/>
            <a:ext cx="4114800" cy="1261872"/>
          </a:xfrm>
          <a:prstGeom prst="roundRect">
            <a:avLst>
              <a:gd name="adj" fmla="val 7246"/>
            </a:avLst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554480"/>
            <a:ext cx="658368" cy="65836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623560" y="1527048"/>
            <a:ext cx="30906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Kalite Çemberleri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2075688"/>
            <a:ext cx="382219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Çalışanların karar süreçlerine dahil edildiği katılımcı yönetim modeli.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274320" y="2898648"/>
            <a:ext cx="4114800" cy="1261872"/>
          </a:xfrm>
          <a:prstGeom prst="roundRect">
            <a:avLst>
              <a:gd name="adj" fmla="val 7246"/>
            </a:avLst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035808"/>
            <a:ext cx="658368" cy="65836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188720" y="3008376"/>
            <a:ext cx="30906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 &amp; Güvenlik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457200" y="3557016"/>
            <a:ext cx="382219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yeri fiziksel çevresi, aydınlatma, gürültü, ergonomik düzenlemeler.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4709160" y="2898648"/>
            <a:ext cx="4114800" cy="1261872"/>
          </a:xfrm>
          <a:prstGeom prst="roundRect">
            <a:avLst>
              <a:gd name="adj" fmla="val 7246"/>
            </a:avLst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3035808"/>
            <a:ext cx="658368" cy="658368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623560" y="3008376"/>
            <a:ext cx="30906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Örgütsel İletişim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4892040" y="3557016"/>
            <a:ext cx="382219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Yönetimden çalışana, tüm bireyleri kapsayan açık iletişim kanalları.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3" name="Text 17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24" name="Text 18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22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2B52"/>
          </a:solidFill>
          <a:ln w="12700">
            <a:solidFill>
              <a:srgbClr val="122B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11680"/>
            <a:ext cx="109728" cy="128016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1554480"/>
            <a:ext cx="8412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Psikososyal Etmenler: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Ölçüm ve Korunma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2743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yerinde psikososyal risklerin değerlendirilmesi ve önlem alınması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Psikososyal Etmenlerin Ölçümü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87552"/>
            <a:ext cx="8595360" cy="685800"/>
          </a:xfrm>
          <a:prstGeom prst="roundRect">
            <a:avLst>
              <a:gd name="adj" fmla="val 13333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07899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Psikososyal etmenlerin ölçümü, fiziksel/kimyasal/biyolojik etmenlere göre çok daha güçtür. Ancak ölçüm mümkündür — bilimsel araçlar mevcuttur.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828800"/>
            <a:ext cx="4114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1965960"/>
            <a:ext cx="749808" cy="749808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" y="2029968"/>
            <a:ext cx="621792" cy="621792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225296" y="1920240"/>
            <a:ext cx="3063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Memnuniyeti Ölçekleri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11480" y="2450592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Satisfaction Questionnaire (MSQ), Job Satisfaction Survey (JSS)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709160" y="1828800"/>
            <a:ext cx="4114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00600" y="1965960"/>
            <a:ext cx="749808" cy="74980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08" y="2029968"/>
            <a:ext cx="621792" cy="62179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60136" y="1920240"/>
            <a:ext cx="3063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Tükenmişlik Ölçekleri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2450592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Maslach Burnout Inventory (MBI) — duygusal tükenme, duyarsızlaşma, kişisel başarı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274320" y="3200400"/>
            <a:ext cx="4114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365760" y="3337560"/>
            <a:ext cx="749808" cy="749808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01568"/>
            <a:ext cx="621792" cy="62179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1225296" y="3291840"/>
            <a:ext cx="3063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Tatmini Ölçekleri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411480" y="3822192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Ücret, denetim, çalışma koşulları gibi boyutları değerlendiren araçlar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4709160" y="3200400"/>
            <a:ext cx="4114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4800600" y="3337560"/>
            <a:ext cx="749808" cy="749808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608" y="3401568"/>
            <a:ext cx="621792" cy="62179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5660136" y="3291840"/>
            <a:ext cx="3063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Aidiyet Ölçekleri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4846320" y="3822192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Örgütsel bağlılık, takım kimliği ve işyeri aidiyet düzeyi ölçümleri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29" name="Text 23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Psikososyal Etkenlerden Korunma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20040" y="877824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etkili yöntem ekip çalışmasıdır — iş yeri hekimi, iş güvenliği uzmanı, hemşire işbirliğiyle.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417320"/>
            <a:ext cx="2743200" cy="2578608"/>
          </a:xfrm>
          <a:prstGeom prst="roundRect">
            <a:avLst>
              <a:gd name="adj" fmla="val 3546"/>
            </a:avLst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88720" y="1581912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88720" y="173736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365760" y="26517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Birincil Koruma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65760" y="3136392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 etmenlerini kaynakta önleme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(iş tasarımı, ergonomi, rol netliği)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18688" y="1417320"/>
            <a:ext cx="2743200" cy="2578608"/>
          </a:xfrm>
          <a:prstGeom prst="roundRect">
            <a:avLst>
              <a:gd name="adj" fmla="val 3546"/>
            </a:avLst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33088" y="1581912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133088" y="173736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3310128" y="26517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İkincil Koruma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3136392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 belirtilerini erken saptama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(tarama, eğitim, beceri geliştirme)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63056" y="1417320"/>
            <a:ext cx="2743200" cy="2578608"/>
          </a:xfrm>
          <a:prstGeom prst="roundRect">
            <a:avLst>
              <a:gd name="adj" fmla="val 3546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077456" y="1581912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077456" y="173736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6254496" y="26517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Üçüncül Koruma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254496" y="3136392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olan stresi tedavi etme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(EAP, psikoterapi, rehabilitasyon)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4133088"/>
            <a:ext cx="8595360" cy="438912"/>
          </a:xfrm>
          <a:prstGeom prst="roundRect">
            <a:avLst>
              <a:gd name="adj" fmla="val 20833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57200" y="4187952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çevresi + Birey: hem kişilik özellikleri hem de mental sağlık sonuçları hedeflenmeli. Bütünsel iş sağlığı politikası şarttır.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 Yönetimi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87552"/>
            <a:ext cx="859536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987552"/>
            <a:ext cx="109728" cy="109728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078992"/>
            <a:ext cx="8211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 faktörlerinin birey üzerindeki tüm olumsuz sonuçlarını en aza indirgemek ve bu gerilim kaynaklarıyla rasyonel bir şekilde başa çıkma çabalarının tümüdür.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74320" y="2267712"/>
            <a:ext cx="859536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7472" y="2340864"/>
            <a:ext cx="384048" cy="384048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336" y="2395728"/>
            <a:ext cx="274320" cy="27432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841248" y="2359152"/>
            <a:ext cx="7936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Yöntemi derece derece oluşturun — ani değişimler yerine küçük adımlar atın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74320" y="2852928"/>
            <a:ext cx="859536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47472" y="2926080"/>
            <a:ext cx="384048" cy="384048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2980944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841248" y="2944368"/>
            <a:ext cx="7936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stilinizi bulun — herkese uyan tek bir yöntem yoktur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274320" y="3438144"/>
            <a:ext cx="859536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347472" y="3511296"/>
            <a:ext cx="384048" cy="384048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" y="3566160"/>
            <a:ext cx="274320" cy="27432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41248" y="3529584"/>
            <a:ext cx="7936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Düşünceleri değiştirebilmek için kendinize izin verin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274320" y="4023360"/>
            <a:ext cx="859536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347472" y="4096512"/>
            <a:ext cx="384048" cy="384048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" y="4151376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841248" y="4114800"/>
            <a:ext cx="7936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Bıraktığınız yerden daha iyi bir şekilde tekrar başlayın — süreç doğrusal değildir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18288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Danışma, Süpervizyon ve Alternatif Yaklaşımlar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20040" y="804672"/>
            <a:ext cx="1645920" cy="4572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24128"/>
            <a:ext cx="85953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7472" y="1170432"/>
            <a:ext cx="749808" cy="749808"/>
          </a:xfrm>
          <a:prstGeom prst="ellipse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234440"/>
            <a:ext cx="621792" cy="62179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07008" y="1115568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 &amp; Mesleki Süpervizyon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207008" y="1517904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yeri profesyonelleri için düzenli süpervizyon, mesleki tükenmişliği önleyen temel araçtır. Yöneticilerin çalışanlarla birebir iletişimi kritik önem taşır.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74320" y="2231136"/>
            <a:ext cx="85953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47472" y="2377440"/>
            <a:ext cx="749808" cy="749808"/>
          </a:xfrm>
          <a:prstGeom prst="ellipse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441448"/>
            <a:ext cx="621792" cy="62179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07008" y="2322576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ve İş Stresörlerinin Ayrımı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1207008" y="272491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ve özel hayat stresörlerini ayrı değerlendirmek, müdahale stratejisini doğru belirlemeye yardımcı olur. Çalışma hayatını geliştirme odaklı yaklaşımlar.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274320" y="3438144"/>
            <a:ext cx="85953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347472" y="3584448"/>
            <a:ext cx="749808" cy="749808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48456"/>
            <a:ext cx="621792" cy="62179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207008" y="3529584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Ekip Yaklaşımı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1207008" y="39319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yeri hekimi + iş güvenliği uzmanı + hemşire + İK uzmanı ekibinin koordineli çalışması. Stres kaynaklarının tespiti → kişisel/sosyal destek devreye alınması → izleme.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22" name="Text 17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22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22B52"/>
          </a:solidFill>
          <a:ln w="12700">
            <a:solidFill>
              <a:srgbClr val="122B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1A7F74"/>
          </a:solidFill>
          <a:ln w="12700">
            <a:solidFill>
              <a:srgbClr val="1A7F7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0" y="-731520"/>
            <a:ext cx="4572000" cy="4572000"/>
          </a:xfrm>
          <a:prstGeom prst="ellipse">
            <a:avLst/>
          </a:prstGeom>
          <a:solidFill>
            <a:srgbClr val="2D5FA6"/>
          </a:solidFill>
          <a:ln w="12700">
            <a:solidFill>
              <a:srgbClr val="2D5FA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685800"/>
            <a:ext cx="8229600" cy="2057400"/>
          </a:xfrm>
          <a:prstGeom prst="roundRect">
            <a:avLst>
              <a:gd name="adj" fmla="val 4444"/>
            </a:avLst>
          </a:prstGeom>
          <a:solidFill>
            <a:srgbClr val="1A3558"/>
          </a:solidFill>
          <a:ln w="12700">
            <a:solidFill>
              <a:srgbClr val="1A355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685800"/>
            <a:ext cx="109728" cy="2057400"/>
          </a:xfrm>
          <a:prstGeom prst="rect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13232" y="822960"/>
            <a:ext cx="784555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"Amacımız stresten uzak bir yaşam sürdürmek olmamalıdır.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Gerçekte amacımız stres ile etkin bir şekilde mücadele etmeyi öğrenmek olmalıdır."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57200" y="2999232"/>
            <a:ext cx="256032" cy="256032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04672" y="2971800"/>
            <a:ext cx="7909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 çıkma bilişsel ve davranışsal bir çabadır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438144"/>
            <a:ext cx="256032" cy="256032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04672" y="3410712"/>
            <a:ext cx="7909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+ örgütsel stratejiler birlikte işe yarar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877056"/>
            <a:ext cx="256032" cy="256032"/>
          </a:xfrm>
          <a:prstGeom prst="ellipse">
            <a:avLst/>
          </a:prstGeom>
          <a:solidFill>
            <a:srgbClr val="E8621A"/>
          </a:solidFill>
          <a:ln w="12700">
            <a:solidFill>
              <a:srgbClr val="E8621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4672" y="3849624"/>
            <a:ext cx="7909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Ölçmek, izlemek ve ekip çalışması şarttır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0" y="40690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E86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Sorularınız?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8288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BYL 222 – Stresle Başa Çıkma  |  Doç. Dr. Mehmet Kürşat Şahin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0" y="482803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22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G Stres">
  <a:themeElements>
    <a:clrScheme name="ISG Stres">
      <a:dk1>
        <a:srgbClr val="1B3A6B"/>
      </a:dk1>
      <a:lt1>
        <a:srgbClr val="FFFFFF"/>
      </a:lt1>
      <a:dk2>
        <a:srgbClr val="2D3748"/>
      </a:dk2>
      <a:lt2>
        <a:srgbClr val="F0F4F8"/>
      </a:lt2>
      <a:accent1>
        <a:srgbClr val="E8621A"/>
      </a:accent1>
      <a:accent2>
        <a:srgbClr val="1A7F74"/>
      </a:accent2>
      <a:accent3>
        <a:srgbClr val="2D5FA6"/>
      </a:accent3>
      <a:accent4>
        <a:srgbClr val="9B59B6"/>
      </a:accent4>
      <a:accent5>
        <a:srgbClr val="E74C3C"/>
      </a:accent5>
      <a:accent6>
        <a:srgbClr val="F39C12"/>
      </a:accent6>
      <a:hlink>
        <a:srgbClr val="2D5FA6"/>
      </a:hlink>
      <a:folHlink>
        <a:srgbClr val="1A7F74"/>
      </a:folHlink>
    </a:clrScheme>
    <a:fontScheme name="ISG Stre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BYL 222 – Stresle Başa Çıkma</dc:title>
  <dc:subject>İş Sağlığı ve Güvenliği</dc:subject>
  <dc:creator>Doç. Dr. Mehmet Kürşat Şahin</dc:creator>
  <cp:lastModifiedBy>Doç. Dr. Mehmet Kürşat Şahin</cp:lastModifiedBy>
  <cp:revision>1</cp:revision>
  <dcterms:created xsi:type="dcterms:W3CDTF">2026-10-16T12:11:21Z</dcterms:created>
  <dcterms:modified xsi:type="dcterms:W3CDTF">2026-10-16T12:11:21Z</dcterms:modified>
</cp:coreProperties>
</file>